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20"/>
  </p:notesMasterIdLst>
  <p:handoutMasterIdLst>
    <p:handoutMasterId r:id="rId21"/>
  </p:handoutMasterIdLst>
  <p:sldIdLst>
    <p:sldId id="256" r:id="rId3"/>
    <p:sldId id="568" r:id="rId4"/>
    <p:sldId id="652" r:id="rId5"/>
    <p:sldId id="643" r:id="rId6"/>
    <p:sldId id="651" r:id="rId7"/>
    <p:sldId id="648" r:id="rId8"/>
    <p:sldId id="653" r:id="rId9"/>
    <p:sldId id="654" r:id="rId10"/>
    <p:sldId id="655" r:id="rId11"/>
    <p:sldId id="656" r:id="rId12"/>
    <p:sldId id="657" r:id="rId13"/>
    <p:sldId id="631" r:id="rId14"/>
    <p:sldId id="640" r:id="rId15"/>
    <p:sldId id="621" r:id="rId16"/>
    <p:sldId id="618" r:id="rId17"/>
    <p:sldId id="619" r:id="rId18"/>
    <p:sldId id="62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5" autoAdjust="0"/>
    <p:restoredTop sz="95084"/>
  </p:normalViewPr>
  <p:slideViewPr>
    <p:cSldViewPr snapToGrid="0">
      <p:cViewPr varScale="1">
        <p:scale>
          <a:sx n="86" d="100"/>
          <a:sy n="86" d="100"/>
        </p:scale>
        <p:origin x="22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7F6CE-C9BA-5B44-AF0F-C73B1C17650F}" type="datetime1">
              <a:rPr lang="en-US" smtClean="0"/>
              <a:t>11/24/21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4A26-E586-E648-884B-C9B1EA03133F}" type="datetime1">
              <a:rPr lang="en-US" smtClean="0"/>
              <a:t>11/24/21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D9703A-F6B0-E34C-B7F9-5A8864FF4F07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49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51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8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47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126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795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652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041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02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A3BE-CA11-4547-A39A-766971096B34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CF9A-A7BF-1245-99D9-4054301C36E0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3968-5050-1740-9AB7-A06844E87E5F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A844-E33A-B644-A0FB-7455E93D924C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92BF-DA59-B546-88AE-9835521A3798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8CAC-926A-EF4D-9608-460C3A301243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A6D-6B9B-6546-A3DC-004E809EED54}" type="datetime1">
              <a:rPr lang="en-US" smtClean="0"/>
              <a:t>11/24/21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9806-B328-B147-9EC9-15D0307996ED}" type="datetime1">
              <a:rPr lang="en-US" smtClean="0"/>
              <a:t>11/24/21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E0D6-14B8-A94B-B441-7BA984189CE2}" type="datetime1">
              <a:rPr lang="en-US" smtClean="0"/>
              <a:t>11/24/21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4EA8-7AEB-3247-9A81-8483D03B0462}" type="datetime1">
              <a:rPr lang="en-US" smtClean="0"/>
              <a:t>11/24/21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315-386E-6846-8498-4330F1BBFC0A}" type="datetime1">
              <a:rPr lang="en-US" smtClean="0"/>
              <a:t>11/24/21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4EB9-E681-C34A-89D4-D81E4C62EA5B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BF5D-E794-2B42-91EC-2A3B4450069D}" type="datetime1">
              <a:rPr lang="en-US" smtClean="0"/>
              <a:t>11/24/21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039E-7082-7D42-AA91-9FF3EF6ADB5B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3FE-3894-A848-8D78-14007FB2FF94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C64B-3E48-2F44-A6A9-A1C06A2C021E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95D8-183A-7F4D-8D17-8ADC90214B8A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A991-48AE-1D43-8113-23F8EAF6681B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79A-EC7F-EB4A-BC5C-80733D051D29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54CD-6DAB-7942-9B1D-8F3E2B882464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2CAD36-D42B-D445-A707-AA59905C7768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3B8-BB32-E649-92D4-94351543394C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02AE22-A9EA-FE42-BAB8-AD1D7606FF2E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731C-B4EF-644F-8FDB-2EBA3EC9415A}" type="datetime1">
              <a:rPr lang="en-US" smtClean="0"/>
              <a:t>11/24/21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0"/>
            <a:ext cx="10058400" cy="3015733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HEP NTUA </a:t>
            </a:r>
            <a:br>
              <a:rPr lang="en-US" sz="4400" dirty="0"/>
            </a:br>
            <a:r>
              <a:rPr lang="en-US" sz="4400" dirty="0"/>
              <a:t>Weekly Report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24/11/2021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645" y="3925902"/>
            <a:ext cx="99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</a:t>
            </a:r>
            <a:r>
              <a:rPr lang="en-US" dirty="0" err="1"/>
              <a:t>Bakas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Efficiency Acceptance Comparison Particle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0149220-05CB-2543-9C94-7568C93D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61" y="1634626"/>
            <a:ext cx="5422011" cy="3900043"/>
          </a:xfrm>
          <a:prstGeom prst="rect">
            <a:avLst/>
          </a:prstGeom>
        </p:spPr>
      </p:pic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A796A087-797D-EB4C-9553-E3649F17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634626"/>
            <a:ext cx="5422011" cy="39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9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Efficiency Acceptance Comparison Particle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EED2BF6-DAC9-2240-B420-34074623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3" y="1634625"/>
            <a:ext cx="5422011" cy="3900043"/>
          </a:xfrm>
          <a:prstGeom prst="rect">
            <a:avLst/>
          </a:prstGeom>
        </p:spPr>
      </p:pic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BE07EB56-2ED0-2D4F-A09A-78D03637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86" y="1634625"/>
            <a:ext cx="5422011" cy="39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2766572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BACKUP</a:t>
            </a:r>
            <a:endParaRPr lang="en-GB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0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1" y="600982"/>
            <a:ext cx="11925300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itchFamily="2" charset="2"/>
              </a:rPr>
              <a:t>ttX</a:t>
            </a:r>
            <a:r>
              <a:rPr lang="en-US" sz="1600" dirty="0">
                <a:latin typeface="+mj-lt"/>
                <a:sym typeface="Wingdings" pitchFamily="2" charset="2"/>
              </a:rPr>
              <a:t> analysis Pipeline Creation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We want to be able to handle all Nominal files and their variations in an automated way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This requires deciding consistent naming conventions and a efficient planning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Handling of: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Nominal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Parton Shower Weights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PDF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JES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Scale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>
                <a:latin typeface="+mj-lt"/>
                <a:sym typeface="Wingdings" pitchFamily="2" charset="2"/>
              </a:rPr>
              <a:t>bTagVariations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Top quark mass variations 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Per year For all these we need to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Create template files that have 2btag and 0btag in Extended and Reduced </a:t>
            </a:r>
            <a:r>
              <a:rPr lang="en-US" sz="1600" dirty="0" err="1">
                <a:latin typeface="+mj-lt"/>
                <a:sym typeface="Wingdings" pitchFamily="2" charset="2"/>
              </a:rPr>
              <a:t>jetMassSoftDrop</a:t>
            </a:r>
            <a:r>
              <a:rPr lang="en-US" sz="1600" dirty="0">
                <a:latin typeface="+mj-lt"/>
                <a:sym typeface="Wingdings" pitchFamily="2" charset="2"/>
              </a:rPr>
              <a:t> phase space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9 variables (</a:t>
            </a:r>
            <a:r>
              <a:rPr lang="en-US" sz="1600" dirty="0" err="1">
                <a:latin typeface="+mj-lt"/>
                <a:sym typeface="Wingdings" pitchFamily="2" charset="2"/>
              </a:rPr>
              <a:t>mJJ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pTJJ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yJJ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jetPt</a:t>
            </a:r>
            <a:r>
              <a:rPr lang="en-US" sz="1600" dirty="0">
                <a:latin typeface="+mj-lt"/>
                <a:sym typeface="Wingdings" pitchFamily="2" charset="2"/>
              </a:rPr>
              <a:t>[0,1], </a:t>
            </a:r>
            <a:r>
              <a:rPr lang="en-US" sz="1600" dirty="0" err="1">
                <a:latin typeface="+mj-lt"/>
                <a:sym typeface="Wingdings" pitchFamily="2" charset="2"/>
              </a:rPr>
              <a:t>jetY</a:t>
            </a:r>
            <a:r>
              <a:rPr lang="en-US" sz="1600" dirty="0">
                <a:latin typeface="+mj-lt"/>
                <a:sym typeface="Wingdings" pitchFamily="2" charset="2"/>
              </a:rPr>
              <a:t>[0,1], chi, |</a:t>
            </a:r>
            <a:r>
              <a:rPr lang="en-US" sz="1600" dirty="0" err="1">
                <a:latin typeface="+mj-lt"/>
                <a:sym typeface="Wingdings" pitchFamily="2" charset="2"/>
              </a:rPr>
              <a:t>cosTheta</a:t>
            </a:r>
            <a:r>
              <a:rPr lang="en-US" sz="1600" dirty="0">
                <a:latin typeface="+mj-lt"/>
                <a:sym typeface="Wingdings" pitchFamily="2" charset="2"/>
              </a:rPr>
              <a:t>*|[0,1]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Template fit files (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  <a:r>
              <a:rPr lang="en-US" sz="1600" dirty="0" err="1">
                <a:latin typeface="+mj-lt"/>
                <a:sym typeface="Wingdings" pitchFamily="2" charset="2"/>
              </a:rPr>
              <a:t>qcd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subdominant) and signal templates for all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Fit on extended signal region for all variations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Response matrices, Acceptance, Efficiency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Signal Extraction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Fiducial Level results (4 years) into 1 Extracted Signal for all variations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Unfold the combined result into </a:t>
            </a:r>
            <a:r>
              <a:rPr lang="en-US" sz="1600" b="1" dirty="0">
                <a:latin typeface="+mj-lt"/>
                <a:sym typeface="Wingdings" pitchFamily="2" charset="2"/>
              </a:rPr>
              <a:t>Parton &amp; Particle </a:t>
            </a:r>
            <a:r>
              <a:rPr lang="en-US" sz="1600" dirty="0">
                <a:latin typeface="+mj-lt"/>
                <a:sym typeface="Wingdings" pitchFamily="2" charset="2"/>
              </a:rPr>
              <a:t>levels </a:t>
            </a:r>
            <a:endParaRPr lang="en-US" sz="1600" b="1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Show systematic variations compared to the Nominal file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The same procedure must be done using different nominal files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Fill in 2btag histograms in our signal region in the </a:t>
            </a:r>
            <a:r>
              <a:rPr lang="en-US" sz="1600" dirty="0" err="1">
                <a:latin typeface="+mj-lt"/>
                <a:sym typeface="Wingdings" pitchFamily="2" charset="2"/>
              </a:rPr>
              <a:t>parton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For each variation and each year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years together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Calculate systematics for samples other than the nominal</a:t>
            </a:r>
          </a:p>
        </p:txBody>
      </p:sp>
    </p:spTree>
    <p:extLst>
      <p:ext uri="{BB962C8B-B14F-4D97-AF65-F5344CB8AC3E}">
        <p14:creationId xmlns:p14="http://schemas.microsoft.com/office/powerpoint/2010/main" val="72043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4901004" y="2930439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267AC42-4F57-4019-8BD1-C54E6FDBA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54" y="3299771"/>
            <a:ext cx="4397502" cy="3160014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A4E096A-174F-4A0D-8E2E-7FA880F1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700"/>
            <a:ext cx="4397502" cy="316001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BF9294-F786-4A9F-BA5D-352DFB5A2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708" y="823700"/>
            <a:ext cx="4397502" cy="3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7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494220F-53FB-417F-AE17-DD0D4C911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173" y="1452001"/>
            <a:ext cx="6675021" cy="479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27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4901004" y="2930439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44A3098-FD66-447A-9244-A669BD80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07" y="760126"/>
            <a:ext cx="4397502" cy="3160014"/>
          </a:xfrm>
          <a:prstGeom prst="rect">
            <a:avLst/>
          </a:prstGeom>
        </p:spPr>
      </p:pic>
      <p:pic>
        <p:nvPicPr>
          <p:cNvPr id="18" name="Picture 17" descr="Chart, table&#10;&#10;Description automatically generated">
            <a:extLst>
              <a:ext uri="{FF2B5EF4-FFF2-40B4-BE49-F238E27FC236}">
                <a16:creationId xmlns:a16="http://schemas.microsoft.com/office/drawing/2014/main" id="{30E0D10E-6B73-4120-ABAC-1CD0F112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3309175"/>
            <a:ext cx="4397502" cy="3160014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194682F-E4A3-4BF5-96C9-FD36AE4CB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296"/>
            <a:ext cx="4397502" cy="3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38DC6C-95AC-4573-AAC1-8C874BE0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32" y="1413054"/>
            <a:ext cx="6841530" cy="49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266699" y="600982"/>
            <a:ext cx="11658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ttX</a:t>
            </a:r>
            <a:r>
              <a:rPr lang="en-US" dirty="0">
                <a:sym typeface="Wingdings" pitchFamily="2" charset="2"/>
              </a:rPr>
              <a:t> analysis: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Combination of all years in Fiducial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Unfolding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Show systematic variations after unfolding for Parton and Particle levels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Unfold using the bulk sum of response matrices from all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Combination of each variation in fiducial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Unfolding for each combined variation  combination of acceptance/efficiency and responses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We have been writing the 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Systematic Variations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Theory variations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Final Results chi, </a:t>
            </a:r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cosTheta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* (leading, </a:t>
            </a:r>
            <a:r>
              <a:rPr lang="en-US" dirty="0" err="1">
                <a:solidFill>
                  <a:srgbClr val="00B050"/>
                </a:solidFill>
                <a:sym typeface="Wingdings" pitchFamily="2" charset="2"/>
              </a:rPr>
              <a:t>subleading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)  abs and norm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Efficiency &amp; acceptance comparison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Z’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Writing documentation for PhD thesis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83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7115A58-D54C-4E40-AEB2-B8895FCA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497" y="831850"/>
            <a:ext cx="5397500" cy="5194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FECF177-7C30-1F4F-8BA9-C189AAC68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005" y="831850"/>
            <a:ext cx="5397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3FB567-B5A0-A947-9D77-D34C5FAB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8325" y="831850"/>
            <a:ext cx="5397500" cy="51943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84222A-8284-9D4C-8B04-34F25B952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177" y="831850"/>
            <a:ext cx="5397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610C86-0126-0D47-86DD-B35AA4942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5322" y="831850"/>
            <a:ext cx="5397500" cy="51943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2756CB3-8A6D-1C42-915C-7C0D183D1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78" y="831850"/>
            <a:ext cx="5397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4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Efficiency Acceptance Comparison Parton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72BBFA0-202D-AB44-98A0-DC39553A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14" y="1825976"/>
            <a:ext cx="5414887" cy="389491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94A0A61-6113-1D40-82D0-C43DF486B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5977"/>
            <a:ext cx="5414886" cy="38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8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Efficiency Acceptance Comparison Parton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96FE1FBC-1486-9E4D-A760-24BF0A9BF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82" y="1606549"/>
            <a:ext cx="5422011" cy="390004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5DBFC0D-D8D0-174C-AC5F-580864967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893" y="1606549"/>
            <a:ext cx="5422011" cy="39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6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Efficiency Acceptance Comparison Parton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6B1B8B9E-ACEB-E04F-8895-4A29B507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86" y="1507055"/>
            <a:ext cx="5422011" cy="390004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C0E3BD7-799F-B94F-8834-03A8D54D5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603" y="1507055"/>
            <a:ext cx="5422011" cy="39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5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Efficiency Acceptance Comparison Particle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42986BD-F4E6-CC4C-B03E-39C4BADA2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3" y="1606550"/>
            <a:ext cx="5422011" cy="390004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7C30703-4286-054B-B64E-DDB2A9B9D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86" y="1606550"/>
            <a:ext cx="5422011" cy="39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158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12158</TotalTime>
  <Words>646</Words>
  <Application>Microsoft Macintosh PowerPoint</Application>
  <PresentationFormat>Widescreen</PresentationFormat>
  <Paragraphs>127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Retrospect</vt:lpstr>
      <vt:lpstr>Custom Design</vt:lpstr>
      <vt:lpstr> HEP NTUA  Weekly Report  24/11/2021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Microsoft Office User</cp:lastModifiedBy>
  <cp:revision>2329</cp:revision>
  <dcterms:created xsi:type="dcterms:W3CDTF">2019-11-29T10:22:58Z</dcterms:created>
  <dcterms:modified xsi:type="dcterms:W3CDTF">2021-11-24T06:24:43Z</dcterms:modified>
</cp:coreProperties>
</file>